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69" r:id="rId4"/>
    <p:sldId id="268" r:id="rId5"/>
    <p:sldId id="271" r:id="rId6"/>
    <p:sldId id="286" r:id="rId7"/>
    <p:sldId id="284" r:id="rId8"/>
    <p:sldId id="287" r:id="rId9"/>
    <p:sldId id="285" r:id="rId10"/>
    <p:sldId id="272" r:id="rId11"/>
    <p:sldId id="288" r:id="rId12"/>
    <p:sldId id="289" r:id="rId13"/>
    <p:sldId id="273" r:id="rId14"/>
    <p:sldId id="290" r:id="rId15"/>
    <p:sldId id="291" r:id="rId16"/>
    <p:sldId id="292" r:id="rId17"/>
    <p:sldId id="267" r:id="rId18"/>
  </p:sldIdLst>
  <p:sldSz cx="9144000" cy="6858000" type="screen4x3"/>
  <p:notesSz cx="6858000" cy="9144000"/>
  <p:embeddedFontLst>
    <p:embeddedFont>
      <p:font typeface="Twinkl SemiBold" pitchFamily="2" charset="0"/>
      <p:bold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pitchFamily="2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6D76"/>
    <a:srgbClr val="86BD34"/>
    <a:srgbClr val="F0821A"/>
    <a:srgbClr val="00A7E7"/>
    <a:srgbClr val="F29BA2"/>
    <a:srgbClr val="F0BBD9"/>
    <a:srgbClr val="4DB1E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Quick Comparison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0FD6AF7-E6D3-4F9F-A7F0-F06A81624AF9}"/>
              </a:ext>
            </a:extLst>
          </p:cNvPr>
          <p:cNvGrpSpPr/>
          <p:nvPr/>
        </p:nvGrpSpPr>
        <p:grpSpPr>
          <a:xfrm>
            <a:off x="604650" y="1948113"/>
            <a:ext cx="2549611" cy="3542096"/>
            <a:chOff x="604650" y="1948113"/>
            <a:chExt cx="2549611" cy="3542096"/>
          </a:xfrm>
        </p:grpSpPr>
        <p:sp>
          <p:nvSpPr>
            <p:cNvPr id="3" name="Rectangle 2"/>
            <p:cNvSpPr/>
            <p:nvPr/>
          </p:nvSpPr>
          <p:spPr>
            <a:xfrm>
              <a:off x="604650" y="1948113"/>
              <a:ext cx="2549611" cy="3542096"/>
            </a:xfrm>
            <a:prstGeom prst="rect">
              <a:avLst/>
            </a:prstGeom>
            <a:solidFill>
              <a:srgbClr val="00A7E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t" anchorCtr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What is a 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dictionary</a:t>
              </a:r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2F233F8-4428-4CC7-9FE1-35453F1272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0742" y="2915706"/>
              <a:ext cx="2237426" cy="1932599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21E2045-7EAE-47A0-84C6-C91FCCBC950B}"/>
              </a:ext>
            </a:extLst>
          </p:cNvPr>
          <p:cNvGrpSpPr/>
          <p:nvPr/>
        </p:nvGrpSpPr>
        <p:grpSpPr>
          <a:xfrm>
            <a:off x="3284935" y="1948113"/>
            <a:ext cx="2549611" cy="3542096"/>
            <a:chOff x="3284935" y="1948113"/>
            <a:chExt cx="2549611" cy="354209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E00693F-8E29-4E7C-B9E2-E1BDED02058D}"/>
                </a:ext>
              </a:extLst>
            </p:cNvPr>
            <p:cNvSpPr/>
            <p:nvPr/>
          </p:nvSpPr>
          <p:spPr>
            <a:xfrm>
              <a:off x="3284935" y="1948113"/>
              <a:ext cx="2549611" cy="3542096"/>
            </a:xfrm>
            <a:prstGeom prst="rect">
              <a:avLst/>
            </a:prstGeom>
            <a:solidFill>
              <a:srgbClr val="F0821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t" anchorCtr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What is a 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thesaurus</a:t>
              </a:r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4113515-5128-48CD-8FAE-371E46436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53220" y="3142839"/>
              <a:ext cx="2213040" cy="1579001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8D44FD7-16CF-4F86-B3BA-1F0DA40C6899}"/>
              </a:ext>
            </a:extLst>
          </p:cNvPr>
          <p:cNvGrpSpPr/>
          <p:nvPr/>
        </p:nvGrpSpPr>
        <p:grpSpPr>
          <a:xfrm>
            <a:off x="5969417" y="1948113"/>
            <a:ext cx="2549611" cy="3542096"/>
            <a:chOff x="5969417" y="1948113"/>
            <a:chExt cx="2549611" cy="354209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150DF1E-6671-49E3-BAAA-AA306572FFC9}"/>
                </a:ext>
              </a:extLst>
            </p:cNvPr>
            <p:cNvSpPr/>
            <p:nvPr/>
          </p:nvSpPr>
          <p:spPr>
            <a:xfrm>
              <a:off x="5969417" y="1948113"/>
              <a:ext cx="2549611" cy="3542096"/>
            </a:xfrm>
            <a:prstGeom prst="rect">
              <a:avLst/>
            </a:prstGeom>
            <a:solidFill>
              <a:srgbClr val="86BD3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t" anchorCtr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What is the difference between them?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3EB0036-0635-4EB8-9AB2-1DDAEDC21F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16262"/>
            <a:stretch/>
          </p:blipFill>
          <p:spPr>
            <a:xfrm>
              <a:off x="6402901" y="2789592"/>
              <a:ext cx="1682642" cy="27006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Quick Comparison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50DF1E-6671-49E3-BAAA-AA306572FFC9}"/>
              </a:ext>
            </a:extLst>
          </p:cNvPr>
          <p:cNvSpPr/>
          <p:nvPr/>
        </p:nvSpPr>
        <p:spPr>
          <a:xfrm>
            <a:off x="5969417" y="1948113"/>
            <a:ext cx="2549611" cy="3542096"/>
          </a:xfrm>
          <a:prstGeom prst="rect">
            <a:avLst/>
          </a:prstGeom>
          <a:solidFill>
            <a:srgbClr val="86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1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If you want to know what a word means, you would check a </a:t>
            </a:r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dictionary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2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If you want to find a synonym for a word you already know the meaning of, you would check a </a:t>
            </a:r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thesaurus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 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6D3F97-B06B-4C2E-B949-0E7EBBCFDCB6}"/>
              </a:ext>
            </a:extLst>
          </p:cNvPr>
          <p:cNvGrpSpPr/>
          <p:nvPr/>
        </p:nvGrpSpPr>
        <p:grpSpPr>
          <a:xfrm>
            <a:off x="604650" y="1948113"/>
            <a:ext cx="2549611" cy="3542096"/>
            <a:chOff x="604650" y="1948113"/>
            <a:chExt cx="2549611" cy="3542096"/>
          </a:xfrm>
        </p:grpSpPr>
        <p:sp>
          <p:nvSpPr>
            <p:cNvPr id="3" name="Rectangle 2"/>
            <p:cNvSpPr/>
            <p:nvPr/>
          </p:nvSpPr>
          <p:spPr>
            <a:xfrm>
              <a:off x="604650" y="1948113"/>
              <a:ext cx="2549611" cy="3542096"/>
            </a:xfrm>
            <a:prstGeom prst="rect">
              <a:avLst/>
            </a:prstGeom>
            <a:solidFill>
              <a:srgbClr val="00A7E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1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A 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dictionary</a:t>
              </a:r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 is a book which lists words and tells you what they mean.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498835B-84C0-46D6-AB13-1A3F44D67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0742" y="3343545"/>
              <a:ext cx="2237426" cy="1932599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057865E-6D5B-43B7-A68B-B2809BB29A17}"/>
              </a:ext>
            </a:extLst>
          </p:cNvPr>
          <p:cNvGrpSpPr/>
          <p:nvPr/>
        </p:nvGrpSpPr>
        <p:grpSpPr>
          <a:xfrm>
            <a:off x="3284935" y="1948113"/>
            <a:ext cx="2549611" cy="3542096"/>
            <a:chOff x="3284935" y="1948113"/>
            <a:chExt cx="2549611" cy="354209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E00693F-8E29-4E7C-B9E2-E1BDED02058D}"/>
                </a:ext>
              </a:extLst>
            </p:cNvPr>
            <p:cNvSpPr/>
            <p:nvPr/>
          </p:nvSpPr>
          <p:spPr>
            <a:xfrm>
              <a:off x="3284935" y="1948113"/>
              <a:ext cx="2549611" cy="3542096"/>
            </a:xfrm>
            <a:prstGeom prst="rect">
              <a:avLst/>
            </a:prstGeom>
            <a:solidFill>
              <a:srgbClr val="F0821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1">
              <a:spAutoFit/>
            </a:bodyPr>
            <a:lstStyle/>
            <a:p>
              <a:pPr algn="ctr"/>
              <a:r>
                <a:rPr lang="en-GB" dirty="0"/>
                <a:t>A </a:t>
              </a:r>
              <a:r>
                <a:rPr lang="en-GB" b="1" dirty="0"/>
                <a:t>thesaurus</a:t>
              </a:r>
              <a:r>
                <a:rPr lang="en-GB" dirty="0"/>
                <a:t> is a book which lists words and gives alternative words which mean the same thing.</a:t>
              </a:r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643A80C-1EA4-47E8-9B84-AD438FF429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53220" y="3530333"/>
              <a:ext cx="2213040" cy="1579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570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3032841"/>
            <a:ext cx="7632699" cy="145526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 anchorCtr="0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How quickly can you find the definitions of these words?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Alphabetical Order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All of the words inside a dictionary are in </a:t>
            </a:r>
            <a:r>
              <a:rPr lang="en-US" b="1" dirty="0">
                <a:latin typeface="Twinkl" pitchFamily="2" charset="0"/>
              </a:rPr>
              <a:t>alphabetical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order</a:t>
            </a:r>
            <a:r>
              <a:rPr lang="en-US" dirty="0">
                <a:latin typeface="Twinkl" pitchFamily="2" charset="0"/>
              </a:rPr>
              <a:t>. This makes it a lot quicker to find the words you need.</a:t>
            </a:r>
          </a:p>
          <a:p>
            <a:endParaRPr lang="en-US" dirty="0">
              <a:latin typeface="Twinkl" pitchFamily="2" charset="0"/>
            </a:endParaRPr>
          </a:p>
          <a:p>
            <a:r>
              <a:rPr lang="en-US" dirty="0">
                <a:latin typeface="Twinkl" pitchFamily="2" charset="0"/>
              </a:rPr>
              <a:t>Some dictionaries have marks along the edge of the pages. These marks show you where each new letter begins. Does your dictionary have these?</a:t>
            </a:r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15482" y="3693723"/>
            <a:ext cx="1360533" cy="495108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sad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FAF614-A5D9-4D2C-B081-CF40127F5469}"/>
              </a:ext>
            </a:extLst>
          </p:cNvPr>
          <p:cNvSpPr/>
          <p:nvPr/>
        </p:nvSpPr>
        <p:spPr>
          <a:xfrm>
            <a:off x="3891733" y="3693723"/>
            <a:ext cx="1360533" cy="495108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lonely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FA9608-9791-46BC-B400-08505A7FECEF}"/>
              </a:ext>
            </a:extLst>
          </p:cNvPr>
          <p:cNvSpPr/>
          <p:nvPr/>
        </p:nvSpPr>
        <p:spPr>
          <a:xfrm>
            <a:off x="5467984" y="3693723"/>
            <a:ext cx="1360533" cy="495108"/>
          </a:xfrm>
          <a:prstGeom prst="rect">
            <a:avLst/>
          </a:prstGeom>
          <a:solidFill>
            <a:srgbClr val="86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excited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D70BFE-1967-434A-A0C5-FF432DA976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09" b="4637"/>
          <a:stretch/>
        </p:blipFill>
        <p:spPr>
          <a:xfrm>
            <a:off x="6003209" y="3682062"/>
            <a:ext cx="3140791" cy="317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07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0885" y="2666544"/>
            <a:ext cx="4371149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For example, Jenny has found this sentence in her book: </a:t>
            </a:r>
          </a:p>
          <a:p>
            <a:endParaRPr lang="en-US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r>
              <a:rPr lang="en-US" dirty="0">
                <a:latin typeface="Twinkl" pitchFamily="2" charset="0"/>
              </a:rPr>
              <a:t>Jenny is unsure what the word </a:t>
            </a:r>
            <a:r>
              <a:rPr lang="en-US" b="1" dirty="0">
                <a:latin typeface="Twinkl" pitchFamily="2" charset="0"/>
              </a:rPr>
              <a:t>produce</a:t>
            </a:r>
            <a:r>
              <a:rPr lang="en-US" dirty="0">
                <a:latin typeface="Twinkl" pitchFamily="2" charset="0"/>
              </a:rPr>
              <a:t> means. She looks it up in the dictionary and finds two definitions: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6465F7-CC8C-4445-9CC8-E88C5BF12723}"/>
              </a:ext>
            </a:extLst>
          </p:cNvPr>
          <p:cNvSpPr/>
          <p:nvPr/>
        </p:nvSpPr>
        <p:spPr>
          <a:xfrm>
            <a:off x="750886" y="3376790"/>
            <a:ext cx="4556052" cy="772107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324000" bIns="108000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his best piece of work.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936E36-4EE5-4580-914B-7144960943C4}"/>
              </a:ext>
            </a:extLst>
          </p:cNvPr>
          <p:cNvSpPr/>
          <p:nvPr/>
        </p:nvSpPr>
        <p:spPr>
          <a:xfrm>
            <a:off x="760415" y="1258735"/>
            <a:ext cx="76231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winkl" pitchFamily="2" charset="0"/>
              </a:rPr>
              <a:t>Dictionaries are really useful when you’re trying to find the meaning of a word you’re unsure about. However, words may sometimes have more than one meaning. You will need to think carefully in order to choose the correct definition.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8C121E-BDAD-4320-8073-A3086B125B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330" y="2595474"/>
            <a:ext cx="3440959" cy="381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2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08288B-AD74-4FCF-AF5A-FDD3780BA1DD}"/>
              </a:ext>
            </a:extLst>
          </p:cNvPr>
          <p:cNvSpPr/>
          <p:nvPr/>
        </p:nvSpPr>
        <p:spPr>
          <a:xfrm>
            <a:off x="750885" y="2006705"/>
            <a:ext cx="7632700" cy="1289753"/>
          </a:xfrm>
          <a:prstGeom prst="rect">
            <a:avLst/>
          </a:prstGeom>
          <a:solidFill>
            <a:srgbClr val="F29B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72000" rIns="108000" bIns="108000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br>
              <a:rPr lang="en-US" b="1" dirty="0">
                <a:solidFill>
                  <a:schemeClr val="tx1"/>
                </a:solidFill>
                <a:latin typeface="Twinkl" pitchFamily="2" charset="0"/>
              </a:rPr>
            </a:br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verb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 To make something using creative skills.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noun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A collection of natural products.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047DED-36B0-4BD8-9DDB-350A0321AC84}"/>
              </a:ext>
            </a:extLst>
          </p:cNvPr>
          <p:cNvSpPr/>
          <p:nvPr/>
        </p:nvSpPr>
        <p:spPr>
          <a:xfrm>
            <a:off x="750885" y="3610777"/>
            <a:ext cx="7632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winkl" pitchFamily="2" charset="0"/>
              </a:rPr>
              <a:t>Which definition do you think is correct in this case?</a:t>
            </a:r>
            <a:endParaRPr lang="en-GB" b="1" dirty="0"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8C121E-BDAD-4320-8073-A3086B125B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847" y="4315626"/>
            <a:ext cx="1798306" cy="199544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8CAE21-3E39-4F0F-9807-B08ABF0BDBEE}"/>
              </a:ext>
            </a:extLst>
          </p:cNvPr>
          <p:cNvSpPr/>
          <p:nvPr/>
        </p:nvSpPr>
        <p:spPr>
          <a:xfrm>
            <a:off x="750886" y="1338382"/>
            <a:ext cx="7632699" cy="522081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6800" rtlCol="0" anchor="ctr" anchorCtr="0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his best piece of work.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28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027F36-843F-4B91-9FA3-0A4F3CA3F7DB}"/>
              </a:ext>
            </a:extLst>
          </p:cNvPr>
          <p:cNvSpPr/>
          <p:nvPr/>
        </p:nvSpPr>
        <p:spPr>
          <a:xfrm>
            <a:off x="1991170" y="4605887"/>
            <a:ext cx="6325032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pPr algn="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collection of natural products.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289252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Jenny tries both of the definitions in her sentence: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08288B-AD74-4FCF-AF5A-FDD3780BA1DD}"/>
              </a:ext>
            </a:extLst>
          </p:cNvPr>
          <p:cNvSpPr/>
          <p:nvPr/>
        </p:nvSpPr>
        <p:spPr>
          <a:xfrm>
            <a:off x="750885" y="1351171"/>
            <a:ext cx="7632700" cy="1289753"/>
          </a:xfrm>
          <a:prstGeom prst="rect">
            <a:avLst/>
          </a:prstGeom>
          <a:solidFill>
            <a:srgbClr val="F29B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72000" rIns="108000" bIns="108000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</a:p>
          <a:p>
            <a:pPr algn="ctr"/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verb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 To make something using creative skills.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noun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A collection of natural products.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1F7DD7D-19DF-4027-86FA-A0831A090FB3}"/>
              </a:ext>
            </a:extLst>
          </p:cNvPr>
          <p:cNvGrpSpPr/>
          <p:nvPr/>
        </p:nvGrpSpPr>
        <p:grpSpPr>
          <a:xfrm>
            <a:off x="750887" y="3031543"/>
            <a:ext cx="7487259" cy="1414265"/>
            <a:chOff x="750887" y="3325368"/>
            <a:chExt cx="7487259" cy="141426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B6465F7-CC8C-4445-9CC8-E88C5BF12723}"/>
                </a:ext>
              </a:extLst>
            </p:cNvPr>
            <p:cNvSpPr/>
            <p:nvPr/>
          </p:nvSpPr>
          <p:spPr>
            <a:xfrm>
              <a:off x="750887" y="3688479"/>
              <a:ext cx="6889054" cy="495108"/>
            </a:xfrm>
            <a:prstGeom prst="rect">
              <a:avLst/>
            </a:prstGeom>
            <a:solidFill>
              <a:srgbClr val="EC6D7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Hamish was asked to </a:t>
              </a:r>
              <a:r>
                <a:rPr lang="en-US" b="1" dirty="0">
                  <a:solidFill>
                    <a:schemeClr val="tx1"/>
                  </a:solidFill>
                  <a:latin typeface="Twinkl" pitchFamily="2" charset="0"/>
                </a:rPr>
                <a:t>make something using creative skills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0FEAF08-B655-46BA-8777-CE0F89697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2896" y="3325368"/>
              <a:ext cx="1255250" cy="1414265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0D4563D1-4581-48D4-A8AE-749BC4CABE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3"/>
          <a:stretch/>
        </p:blipFill>
        <p:spPr>
          <a:xfrm rot="21130223" flipH="1">
            <a:off x="895511" y="3897650"/>
            <a:ext cx="2023218" cy="226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31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3447078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Jenny decides that the first definition is correct. In her sentence, the word produce meant </a:t>
            </a:r>
            <a:r>
              <a:rPr lang="en-US" b="1" dirty="0">
                <a:latin typeface="Twinkl" pitchFamily="2" charset="0"/>
              </a:rPr>
              <a:t>to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make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something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using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creative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skills</a:t>
            </a:r>
            <a:r>
              <a:rPr lang="en-US" dirty="0">
                <a:latin typeface="Twinkl" pitchFamily="2" charset="0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E2FF7E-485B-4E75-A47E-B6008DF71DA0}"/>
              </a:ext>
            </a:extLst>
          </p:cNvPr>
          <p:cNvSpPr/>
          <p:nvPr/>
        </p:nvSpPr>
        <p:spPr>
          <a:xfrm>
            <a:off x="750885" y="4196954"/>
            <a:ext cx="76327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Twinkl" pitchFamily="2" charset="0"/>
              </a:rPr>
              <a:t>What else could Jenny have done to check which definition was correct in this case?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C8F2DC-FD52-4981-81C3-E48B16261B49}"/>
              </a:ext>
            </a:extLst>
          </p:cNvPr>
          <p:cNvSpPr/>
          <p:nvPr/>
        </p:nvSpPr>
        <p:spPr>
          <a:xfrm>
            <a:off x="1991170" y="2494980"/>
            <a:ext cx="6325032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pPr algn="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collection of natural products.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C302410-5E71-4965-9F46-B70A5115F436}"/>
              </a:ext>
            </a:extLst>
          </p:cNvPr>
          <p:cNvGrpSpPr/>
          <p:nvPr/>
        </p:nvGrpSpPr>
        <p:grpSpPr>
          <a:xfrm>
            <a:off x="750887" y="1215277"/>
            <a:ext cx="7451609" cy="1374099"/>
            <a:chOff x="750887" y="3325368"/>
            <a:chExt cx="7451609" cy="137409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74A57FB-9502-44BB-8029-A714F0781427}"/>
                </a:ext>
              </a:extLst>
            </p:cNvPr>
            <p:cNvSpPr/>
            <p:nvPr/>
          </p:nvSpPr>
          <p:spPr>
            <a:xfrm>
              <a:off x="750887" y="3688479"/>
              <a:ext cx="6889054" cy="495108"/>
            </a:xfrm>
            <a:prstGeom prst="rect">
              <a:avLst/>
            </a:prstGeom>
            <a:solidFill>
              <a:srgbClr val="EC6D7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Hamish was asked to </a:t>
              </a:r>
              <a:r>
                <a:rPr lang="en-US" b="1" dirty="0">
                  <a:solidFill>
                    <a:schemeClr val="tx1"/>
                  </a:solidFill>
                  <a:latin typeface="Twinkl" pitchFamily="2" charset="0"/>
                </a:rPr>
                <a:t>make something using creative skills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158DE30-C9BA-42C5-874B-3A684E5C3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2896" y="3325368"/>
              <a:ext cx="1219600" cy="137409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D61FCA8-1678-4791-9B6E-348CC61078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3"/>
          <a:stretch/>
        </p:blipFill>
        <p:spPr>
          <a:xfrm rot="21130223" flipH="1">
            <a:off x="835689" y="1807937"/>
            <a:ext cx="2023218" cy="226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5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2959562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In Jenny’s dictionary, the definitions also tell you the </a:t>
            </a:r>
            <a:r>
              <a:rPr lang="en-US" b="1" dirty="0">
                <a:latin typeface="Twinkl" pitchFamily="2" charset="0"/>
              </a:rPr>
              <a:t>word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class</a:t>
            </a:r>
            <a:r>
              <a:rPr lang="en-US" dirty="0">
                <a:latin typeface="Twinkl" pitchFamily="2" charset="0"/>
              </a:rPr>
              <a:t> that the word belongs to. In this case, the word </a:t>
            </a:r>
            <a:r>
              <a:rPr lang="en-US" b="1" dirty="0">
                <a:latin typeface="Twinkl" pitchFamily="2" charset="0"/>
              </a:rPr>
              <a:t>produce</a:t>
            </a:r>
            <a:r>
              <a:rPr lang="en-US" dirty="0">
                <a:latin typeface="Twinkl" pitchFamily="2" charset="0"/>
              </a:rPr>
              <a:t> has a different meaning depending on whether it was used as a </a:t>
            </a:r>
            <a:r>
              <a:rPr lang="en-US" b="1" dirty="0">
                <a:latin typeface="Twinkl" pitchFamily="2" charset="0"/>
              </a:rPr>
              <a:t>noun</a:t>
            </a:r>
            <a:r>
              <a:rPr lang="en-US" dirty="0">
                <a:latin typeface="Twinkl" pitchFamily="2" charset="0"/>
              </a:rPr>
              <a:t> or a </a:t>
            </a:r>
            <a:r>
              <a:rPr lang="en-US" b="1" dirty="0">
                <a:latin typeface="Twinkl" pitchFamily="2" charset="0"/>
              </a:rPr>
              <a:t>verb</a:t>
            </a:r>
            <a:r>
              <a:rPr lang="en-US" dirty="0">
                <a:latin typeface="Twinkl" pitchFamily="2" charset="0"/>
              </a:rPr>
              <a:t>. </a:t>
            </a:r>
          </a:p>
          <a:p>
            <a:r>
              <a:rPr lang="en-US" dirty="0">
                <a:latin typeface="Twinkl" pitchFamily="2" charset="0"/>
              </a:rPr>
              <a:t/>
            </a:r>
            <a:br>
              <a:rPr lang="en-US" dirty="0">
                <a:latin typeface="Twinkl" pitchFamily="2" charset="0"/>
              </a:rPr>
            </a:br>
            <a:r>
              <a:rPr lang="en-US" dirty="0">
                <a:latin typeface="Twinkl" pitchFamily="2" charset="0"/>
              </a:rPr>
              <a:t>When Jenny looked at her sentence again, she </a:t>
            </a:r>
            <a:r>
              <a:rPr lang="en-US" dirty="0" err="1">
                <a:latin typeface="Twinkl" pitchFamily="2" charset="0"/>
              </a:rPr>
              <a:t>realised</a:t>
            </a:r>
            <a:r>
              <a:rPr lang="en-US" dirty="0">
                <a:latin typeface="Twinkl" pitchFamily="2" charset="0"/>
              </a:rPr>
              <a:t> that the word </a:t>
            </a:r>
            <a:r>
              <a:rPr lang="en-US" b="1" dirty="0">
                <a:latin typeface="Twinkl" pitchFamily="2" charset="0"/>
              </a:rPr>
              <a:t>produce</a:t>
            </a:r>
            <a:r>
              <a:rPr lang="en-US" dirty="0">
                <a:latin typeface="Twinkl" pitchFamily="2" charset="0"/>
              </a:rPr>
              <a:t> was being used as a </a:t>
            </a:r>
            <a:r>
              <a:rPr lang="en-US" b="1" dirty="0">
                <a:latin typeface="Twinkl" pitchFamily="2" charset="0"/>
              </a:rPr>
              <a:t>verb</a:t>
            </a:r>
            <a:r>
              <a:rPr lang="en-US" dirty="0">
                <a:latin typeface="Twinkl" pitchFamily="2" charset="0"/>
              </a:rPr>
              <a:t>. Therefore, the first definition must</a:t>
            </a:r>
            <a:br>
              <a:rPr lang="en-US" dirty="0">
                <a:latin typeface="Twinkl" pitchFamily="2" charset="0"/>
              </a:rPr>
            </a:br>
            <a:r>
              <a:rPr lang="en-US" dirty="0">
                <a:latin typeface="Twinkl" pitchFamily="2" charset="0"/>
              </a:rPr>
              <a:t>be correct.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08288B-AD74-4FCF-AF5A-FDD3780BA1DD}"/>
              </a:ext>
            </a:extLst>
          </p:cNvPr>
          <p:cNvSpPr/>
          <p:nvPr/>
        </p:nvSpPr>
        <p:spPr>
          <a:xfrm>
            <a:off x="750885" y="1473201"/>
            <a:ext cx="7632700" cy="1289753"/>
          </a:xfrm>
          <a:prstGeom prst="rect">
            <a:avLst/>
          </a:prstGeom>
          <a:solidFill>
            <a:srgbClr val="F29B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72000" rIns="108000" bIns="108000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</a:p>
          <a:p>
            <a:pPr algn="ctr"/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</a:t>
            </a:r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 To make something using creative skills.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</a:t>
            </a:r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A collection of natural products.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027F36-843F-4B91-9FA3-0A4F3CA3F7DB}"/>
              </a:ext>
            </a:extLst>
          </p:cNvPr>
          <p:cNvSpPr/>
          <p:nvPr/>
        </p:nvSpPr>
        <p:spPr>
          <a:xfrm>
            <a:off x="750886" y="5096781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his best piece of work for a class display.</a:t>
            </a:r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E2FF7E-485B-4E75-A47E-B6008DF71DA0}"/>
              </a:ext>
            </a:extLst>
          </p:cNvPr>
          <p:cNvSpPr/>
          <p:nvPr/>
        </p:nvSpPr>
        <p:spPr>
          <a:xfrm>
            <a:off x="750885" y="5703382"/>
            <a:ext cx="7632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winkl" pitchFamily="2" charset="0"/>
              </a:rPr>
              <a:t>Now, it’s your turn to decide on the correct definition.</a:t>
            </a:r>
            <a:endParaRPr lang="en-GB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96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Selecting Definitions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41562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Which of these definitions is correct in the context of this sentence?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95A9C6-BB4C-410E-ABBB-18BF4715A8A3}"/>
              </a:ext>
            </a:extLst>
          </p:cNvPr>
          <p:cNvSpPr/>
          <p:nvPr/>
        </p:nvSpPr>
        <p:spPr>
          <a:xfrm>
            <a:off x="750886" y="1922075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With a flurry of signatures, the </a:t>
            </a:r>
            <a:r>
              <a:rPr lang="en-US" b="1" dirty="0">
                <a:latin typeface="Twinkl" pitchFamily="2" charset="0"/>
              </a:rPr>
              <a:t>contract</a:t>
            </a:r>
            <a:r>
              <a:rPr lang="en-US" dirty="0">
                <a:latin typeface="Twinkl" pitchFamily="2" charset="0"/>
              </a:rPr>
              <a:t> was finally signed.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35196D-1DD4-429D-A241-DD70AAE3FE98}"/>
              </a:ext>
            </a:extLst>
          </p:cNvPr>
          <p:cNvSpPr/>
          <p:nvPr/>
        </p:nvSpPr>
        <p:spPr>
          <a:xfrm>
            <a:off x="965978" y="2820523"/>
            <a:ext cx="3512482" cy="1326105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contract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 	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To catch or develop a     	disease or infection.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27712D-DC9F-4240-8FD4-F41588960229}"/>
              </a:ext>
            </a:extLst>
          </p:cNvPr>
          <p:cNvSpPr/>
          <p:nvPr/>
        </p:nvSpPr>
        <p:spPr>
          <a:xfrm>
            <a:off x="965978" y="4463081"/>
            <a:ext cx="3512482" cy="1049106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contract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A legal document.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8F446-A0E0-462C-AA64-11C02E6CE8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981" y="4722393"/>
            <a:ext cx="1202236" cy="12519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A35FC1D-84A0-4E7F-B592-F3BADB3B39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974" y="2563140"/>
            <a:ext cx="2802906" cy="381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23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Selecting Definitions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95A9C6-BB4C-410E-ABBB-18BF4715A8A3}"/>
              </a:ext>
            </a:extLst>
          </p:cNvPr>
          <p:cNvSpPr/>
          <p:nvPr/>
        </p:nvSpPr>
        <p:spPr>
          <a:xfrm>
            <a:off x="750886" y="1922075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I watched </a:t>
            </a:r>
            <a:r>
              <a:rPr lang="en-US" dirty="0" err="1">
                <a:latin typeface="Twinkl" pitchFamily="2" charset="0"/>
              </a:rPr>
              <a:t>Ms</a:t>
            </a:r>
            <a:r>
              <a:rPr lang="en-US" dirty="0">
                <a:latin typeface="Twinkl" pitchFamily="2" charset="0"/>
              </a:rPr>
              <a:t> Kelly </a:t>
            </a:r>
            <a:r>
              <a:rPr lang="en-US" b="1" dirty="0">
                <a:latin typeface="Twinkl" pitchFamily="2" charset="0"/>
              </a:rPr>
              <a:t>wind</a:t>
            </a:r>
            <a:r>
              <a:rPr lang="en-US" dirty="0">
                <a:latin typeface="Twinkl" pitchFamily="2" charset="0"/>
              </a:rPr>
              <a:t> the wire around the reel. 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35196D-1DD4-429D-A241-DD70AAE3FE98}"/>
              </a:ext>
            </a:extLst>
          </p:cNvPr>
          <p:cNvSpPr/>
          <p:nvPr/>
        </p:nvSpPr>
        <p:spPr>
          <a:xfrm>
            <a:off x="965978" y="2820523"/>
            <a:ext cx="3512482" cy="1326105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wind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 	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To pass something 	around a thing.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27712D-DC9F-4240-8FD4-F41588960229}"/>
              </a:ext>
            </a:extLst>
          </p:cNvPr>
          <p:cNvSpPr/>
          <p:nvPr/>
        </p:nvSpPr>
        <p:spPr>
          <a:xfrm>
            <a:off x="965978" y="4340795"/>
            <a:ext cx="3512482" cy="1603104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wind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The natural movement 	of air, especially from 	a particular direction.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8F446-A0E0-462C-AA64-11C02E6CE8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79" y="3298010"/>
            <a:ext cx="1202236" cy="12519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D9459E-AE58-4387-B267-BB55A095A3CC}"/>
              </a:ext>
            </a:extLst>
          </p:cNvPr>
          <p:cNvSpPr/>
          <p:nvPr/>
        </p:nvSpPr>
        <p:spPr>
          <a:xfrm>
            <a:off x="750885" y="141562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Which of these definitions is correct in the context of this sentence?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B0D7CF7-8BCB-441A-8BEA-38DD553D40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215" y="2626115"/>
            <a:ext cx="3623030" cy="375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1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Selecting Definitions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95A9C6-BB4C-410E-ABBB-18BF4715A8A3}"/>
              </a:ext>
            </a:extLst>
          </p:cNvPr>
          <p:cNvSpPr/>
          <p:nvPr/>
        </p:nvSpPr>
        <p:spPr>
          <a:xfrm>
            <a:off x="750886" y="1801456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The seeds were planted in one long </a:t>
            </a:r>
            <a:r>
              <a:rPr lang="en-US" b="1" dirty="0">
                <a:latin typeface="Twinkl" pitchFamily="2" charset="0"/>
              </a:rPr>
              <a:t>row</a:t>
            </a:r>
            <a:r>
              <a:rPr lang="en-US" dirty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35196D-1DD4-429D-A241-DD70AAE3FE98}"/>
              </a:ext>
            </a:extLst>
          </p:cNvPr>
          <p:cNvSpPr/>
          <p:nvPr/>
        </p:nvSpPr>
        <p:spPr>
          <a:xfrm>
            <a:off x="965978" y="2411334"/>
            <a:ext cx="3512482" cy="1326105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row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 	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To move a boat 		using oars.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27712D-DC9F-4240-8FD4-F41588960229}"/>
              </a:ext>
            </a:extLst>
          </p:cNvPr>
          <p:cNvSpPr/>
          <p:nvPr/>
        </p:nvSpPr>
        <p:spPr>
          <a:xfrm>
            <a:off x="965978" y="3852209"/>
            <a:ext cx="3512482" cy="1049106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row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A straight line.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8F446-A0E0-462C-AA64-11C02E6CE8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79" y="3814839"/>
            <a:ext cx="1202236" cy="12519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D9459E-AE58-4387-B267-BB55A095A3CC}"/>
              </a:ext>
            </a:extLst>
          </p:cNvPr>
          <p:cNvSpPr/>
          <p:nvPr/>
        </p:nvSpPr>
        <p:spPr>
          <a:xfrm>
            <a:off x="750885" y="141562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Which of these definitions is correct in the context of this sentence?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934F958-5E2D-41C0-B569-D487A2AE2256}"/>
              </a:ext>
            </a:extLst>
          </p:cNvPr>
          <p:cNvSpPr/>
          <p:nvPr/>
        </p:nvSpPr>
        <p:spPr>
          <a:xfrm>
            <a:off x="965978" y="5082804"/>
            <a:ext cx="3512482" cy="1049106"/>
          </a:xfrm>
          <a:prstGeom prst="rect">
            <a:avLst/>
          </a:prstGeom>
          <a:solidFill>
            <a:srgbClr val="86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row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An argument.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3FB4F-3D1D-4751-9511-33BF8D0E4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46"/>
          <a:stretch/>
        </p:blipFill>
        <p:spPr>
          <a:xfrm>
            <a:off x="5074419" y="2465622"/>
            <a:ext cx="3222226" cy="391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9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It’s Your Turn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23314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On each of the following slides, a sentence will be given with one word in </a:t>
            </a:r>
            <a:r>
              <a:rPr lang="en-US" b="1" dirty="0">
                <a:latin typeface="Twinkl" pitchFamily="2" charset="0"/>
              </a:rPr>
              <a:t>bold</a:t>
            </a:r>
            <a:r>
              <a:rPr lang="en-US" dirty="0">
                <a:latin typeface="Twinkl" pitchFamily="2" charset="0"/>
              </a:rPr>
              <a:t>.</a:t>
            </a:r>
          </a:p>
          <a:p>
            <a:endParaRPr lang="en-US" b="1" dirty="0">
              <a:latin typeface="Twinkl" pitchFamily="2" charset="0"/>
            </a:endParaRPr>
          </a:p>
          <a:p>
            <a:r>
              <a:rPr lang="en-US" dirty="0">
                <a:latin typeface="Twinkl" pitchFamily="2" charset="0"/>
              </a:rPr>
              <a:t>Use your dictionary to find the correct definition.</a:t>
            </a:r>
          </a:p>
          <a:p>
            <a:r>
              <a:rPr lang="en-US" dirty="0">
                <a:latin typeface="Twinkl" pitchFamily="2" charset="0"/>
              </a:rPr>
              <a:t> </a:t>
            </a:r>
          </a:p>
          <a:p>
            <a:r>
              <a:rPr lang="en-US" dirty="0">
                <a:latin typeface="Twinkl" pitchFamily="2" charset="0"/>
              </a:rPr>
              <a:t>If there are multiple definitions, remember to look at the word class and check that the definition works within the sentence.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799E72-12AB-48D9-A759-E8121DACBF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777" y="4140909"/>
            <a:ext cx="2880916" cy="201364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3454053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How quickly will you be able to find the word in your dictionary?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45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Use Your Dictionary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7609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Find the correct definition in your dictionary.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1976178"/>
            <a:ext cx="7632699" cy="772107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We spent the weekend having a peaceful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amble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around the local botanical gardens.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14010D-E105-4A37-967B-A45D3F7D17A2}"/>
              </a:ext>
            </a:extLst>
          </p:cNvPr>
          <p:cNvSpPr/>
          <p:nvPr/>
        </p:nvSpPr>
        <p:spPr>
          <a:xfrm>
            <a:off x="755650" y="582794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Did you find the correct definition?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B4A9A-71CD-4E02-AEA8-BDD9C9E4EB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204" y="3061414"/>
            <a:ext cx="3469592" cy="245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55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Use Your Dictionary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7609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Find the correct definition in your dictionary.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1976178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The large, green sign warned us not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deviate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from the set route.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FAD1839-5ABB-4DF8-810F-A4296D284A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835" y="2694367"/>
            <a:ext cx="3512330" cy="293008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CB465ED-C53C-4D77-8E02-4E20B1298232}"/>
              </a:ext>
            </a:extLst>
          </p:cNvPr>
          <p:cNvSpPr/>
          <p:nvPr/>
        </p:nvSpPr>
        <p:spPr>
          <a:xfrm>
            <a:off x="755650" y="5624449"/>
            <a:ext cx="7632700" cy="495108"/>
          </a:xfrm>
          <a:prstGeom prst="rect">
            <a:avLst/>
          </a:prstGeom>
          <a:solidFill>
            <a:srgbClr val="EC6D7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Did you find the correct definition?</a:t>
            </a:r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4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Use Your Dictionary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7609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Find the correct definition in your dictionary.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1976178"/>
            <a:ext cx="7632699" cy="772107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“This class has produced some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stupendous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work this week,” announced the headteacher during assembly.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B465ED-C53C-4D77-8E02-4E20B1298232}"/>
              </a:ext>
            </a:extLst>
          </p:cNvPr>
          <p:cNvSpPr/>
          <p:nvPr/>
        </p:nvSpPr>
        <p:spPr>
          <a:xfrm>
            <a:off x="755650" y="5624449"/>
            <a:ext cx="7632700" cy="495108"/>
          </a:xfrm>
          <a:prstGeom prst="rect">
            <a:avLst/>
          </a:prstGeom>
          <a:solidFill>
            <a:srgbClr val="EC6D7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Did you find the correct definition?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0FB24-E628-409F-BDC0-9DD0397E0C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385" y="2957040"/>
            <a:ext cx="3429230" cy="242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33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180</TotalTime>
  <Words>738</Words>
  <Application>Microsoft Office PowerPoint</Application>
  <PresentationFormat>On-screen Show (4:3)</PresentationFormat>
  <Paragraphs>141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Twinkl SemiBold</vt:lpstr>
      <vt:lpstr>Sassoon Infant Rg</vt:lpstr>
      <vt:lpstr>Arial</vt:lpstr>
      <vt:lpstr>Calibri</vt:lpstr>
      <vt:lpstr>Twinkl</vt:lpstr>
      <vt:lpstr>Office Theme</vt:lpstr>
      <vt:lpstr>PowerPoint Presentation</vt:lpstr>
      <vt:lpstr>Quick Comparison</vt:lpstr>
      <vt:lpstr>Quick Comparison</vt:lpstr>
      <vt:lpstr>Alphabetical Order</vt:lpstr>
      <vt:lpstr>Using a Dictionary</vt:lpstr>
      <vt:lpstr>Using a Dictionary</vt:lpstr>
      <vt:lpstr>Using a Dictionary</vt:lpstr>
      <vt:lpstr>Using a Dictionary</vt:lpstr>
      <vt:lpstr>Using a Dictionary</vt:lpstr>
      <vt:lpstr>Selecting Definitions</vt:lpstr>
      <vt:lpstr>Selecting Definitions</vt:lpstr>
      <vt:lpstr>Selecting Definitions</vt:lpstr>
      <vt:lpstr>It’s Your Turn</vt:lpstr>
      <vt:lpstr>Use Your Dictionary</vt:lpstr>
      <vt:lpstr>Use Your Dictionary</vt:lpstr>
      <vt:lpstr>Use Your Dictionary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A Barbour</cp:lastModifiedBy>
  <cp:revision>60</cp:revision>
  <dcterms:created xsi:type="dcterms:W3CDTF">2018-09-19T11:58:32Z</dcterms:created>
  <dcterms:modified xsi:type="dcterms:W3CDTF">2020-03-28T13:15:49Z</dcterms:modified>
</cp:coreProperties>
</file>